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media1.mov" ContentType="audio/unknown"/>
  <Override PartName="/ppt/media/image45.jpeg" ContentType="image/jpeg"/>
  <Override PartName="/ppt/media/image46.jpeg" ContentType="image/jpeg"/>
  <Override PartName="/ppt/media/image4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155700" y="1536700"/>
            <a:ext cx="13931900" cy="3086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black_photo-v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1155700" y="1435100"/>
            <a:ext cx="8369300" cy="30861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Shape 97"/>
          <p:cNvSpPr/>
          <p:nvPr>
            <p:ph type="body" sz="quarter" idx="1"/>
          </p:nvPr>
        </p:nvSpPr>
        <p:spPr>
          <a:xfrm>
            <a:off x="1155700" y="4597400"/>
            <a:ext cx="8369300" cy="308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0" algn="ctr">
              <a:spcBef>
                <a:spcPts val="0"/>
              </a:spcBef>
              <a:buSzTx/>
              <a:buNone/>
              <a:defRPr sz="3000"/>
            </a:lvl2pPr>
            <a:lvl3pPr marL="0" indent="0" algn="ctr">
              <a:spcBef>
                <a:spcPts val="0"/>
              </a:spcBef>
              <a:buSzTx/>
              <a:buNone/>
              <a:defRPr sz="3000"/>
            </a:lvl3pPr>
            <a:lvl4pPr marL="0" indent="0" algn="ctr">
              <a:spcBef>
                <a:spcPts val="0"/>
              </a:spcBef>
              <a:buSzTx/>
              <a:buNone/>
              <a:defRPr sz="3000"/>
            </a:lvl4pPr>
            <a:lvl5pPr marL="0" indent="0" algn="ctr">
              <a:spcBef>
                <a:spcPts val="0"/>
              </a:spcBef>
              <a:buSzTx/>
              <a:buNone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black_photo-bullets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7" name="Shape 107"/>
          <p:cNvSpPr/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6" name="Shape 116"/>
          <p:cNvSpPr/>
          <p:nvPr>
            <p:ph type="body" sz="half" idx="1"/>
          </p:nvPr>
        </p:nvSpPr>
        <p:spPr>
          <a:xfrm>
            <a:off x="1155700" y="2603500"/>
            <a:ext cx="68072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5" name="Shape 125"/>
          <p:cNvSpPr/>
          <p:nvPr>
            <p:ph type="body" sz="half" idx="1"/>
          </p:nvPr>
        </p:nvSpPr>
        <p:spPr>
          <a:xfrm>
            <a:off x="8851900" y="2603500"/>
            <a:ext cx="6235700" cy="5702300"/>
          </a:xfrm>
          <a:prstGeom prst="rect">
            <a:avLst/>
          </a:prstGeom>
        </p:spPr>
        <p:txBody>
          <a:bodyPr/>
          <a:lstStyle>
            <a:lvl1pPr marL="685800" indent="-469900">
              <a:spcBef>
                <a:spcPts val="4600"/>
              </a:spcBef>
              <a:defRPr sz="2800"/>
            </a:lvl1pPr>
            <a:lvl2pPr marL="977900" indent="-469900">
              <a:spcBef>
                <a:spcPts val="4600"/>
              </a:spcBef>
              <a:defRPr sz="2800"/>
            </a:lvl2pPr>
            <a:lvl3pPr marL="1270000" indent="-469900">
              <a:spcBef>
                <a:spcPts val="4600"/>
              </a:spcBef>
              <a:defRPr sz="2800"/>
            </a:lvl3pPr>
            <a:lvl4pPr marL="1574800" indent="-469900">
              <a:spcBef>
                <a:spcPts val="4600"/>
              </a:spcBef>
              <a:defRPr sz="2800"/>
            </a:lvl4pPr>
            <a:lvl5pPr marL="1866900" indent="-469900">
              <a:spcBef>
                <a:spcPts val="4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pPr/>
            <a:r>
              <a:t>Title Text</a:t>
            </a:r>
          </a:p>
        </p:txBody>
      </p:sp>
      <p:sp>
        <p:nvSpPr>
          <p:cNvPr id="134" name="Shape 1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xfrm>
            <a:off x="7984671" y="8737600"/>
            <a:ext cx="266701" cy="279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696595" anchor="t"/>
          <a:lstStyle>
            <a:lvl1pPr marL="685800" indent="-469900">
              <a:defRPr sz="2800"/>
            </a:lvl1pPr>
            <a:lvl2pPr marL="977900" indent="-469900">
              <a:defRPr sz="2800"/>
            </a:lvl2pPr>
            <a:lvl3pPr marL="1270000" indent="-469900">
              <a:defRPr sz="2800"/>
            </a:lvl3pPr>
            <a:lvl4pPr marL="1574800" indent="-469900">
              <a:defRPr sz="2800"/>
            </a:lvl4pPr>
            <a:lvl5pPr marL="1866900" indent="-4699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body" idx="1"/>
          </p:nvPr>
        </p:nvSpPr>
        <p:spPr>
          <a:xfrm>
            <a:off x="1155700" y="1181100"/>
            <a:ext cx="13931900" cy="6769100"/>
          </a:xfrm>
          <a:prstGeom prst="rect">
            <a:avLst/>
          </a:prstGeom>
        </p:spPr>
        <p:txBody>
          <a:bodyPr/>
          <a:lstStyle>
            <a:lvl1pPr>
              <a:spcBef>
                <a:spcPts val="4900"/>
              </a:spcBef>
            </a:lvl1pPr>
            <a:lvl2pPr>
              <a:spcBef>
                <a:spcPts val="4900"/>
              </a:spcBef>
            </a:lvl2pPr>
            <a:lvl3pPr>
              <a:spcBef>
                <a:spcPts val="4900"/>
              </a:spcBef>
            </a:lvl3pPr>
            <a:lvl4pPr>
              <a:spcBef>
                <a:spcPts val="4900"/>
              </a:spcBef>
            </a:lvl4pPr>
            <a:lvl5pPr>
              <a:spcBef>
                <a:spcPts val="49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xfrm>
            <a:off x="1663700" y="241300"/>
            <a:ext cx="12941300" cy="2298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1155700" y="2781300"/>
            <a:ext cx="13931900" cy="3568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lack_photo-h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xfrm>
            <a:off x="1155700" y="6908800"/>
            <a:ext cx="13931900" cy="1587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155700" y="241300"/>
            <a:ext cx="139319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155700" y="2603500"/>
            <a:ext cx="13931900" cy="570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7973483" y="8712200"/>
            <a:ext cx="292101" cy="3175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ctr" defTabSz="546100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749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041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333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16383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19304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22225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25146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28067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3098800" marR="0" indent="-533400" algn="l" defTabSz="546100" latinLnBrk="0">
        <a:lnSpc>
          <a:spcPct val="100000"/>
        </a:lnSpc>
        <a:spcBef>
          <a:spcPts val="35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.g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9.jpeg"/><Relationship Id="rId4" Type="http://schemas.openxmlformats.org/officeDocument/2006/relationships/image" Target="../media/image20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3" Type="http://schemas.openxmlformats.org/officeDocument/2006/relationships/image" Target="../media/image2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3" Type="http://schemas.openxmlformats.org/officeDocument/2006/relationships/image" Target="../media/image13.png"/><Relationship Id="rId4" Type="http://schemas.openxmlformats.org/officeDocument/2006/relationships/image" Target="../media/image24.jpeg"/><Relationship Id="rId5" Type="http://schemas.openxmlformats.org/officeDocument/2006/relationships/image" Target="../media/image1.jpeg"/><Relationship Id="rId6" Type="http://schemas.openxmlformats.org/officeDocument/2006/relationships/image" Target="../media/image25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4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7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3" Type="http://schemas.openxmlformats.org/officeDocument/2006/relationships/image" Target="../media/image13.png"/><Relationship Id="rId4" Type="http://schemas.openxmlformats.org/officeDocument/2006/relationships/image" Target="../media/image3.gif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37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8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jpeg"/><Relationship Id="rId8" Type="http://schemas.openxmlformats.org/officeDocument/2006/relationships/audio" Target="../media/media1.mov"/><Relationship Id="rId9" Type="http://schemas.microsoft.com/office/2007/relationships/media" Target="../media/media1.mov"/><Relationship Id="rId10" Type="http://schemas.openxmlformats.org/officeDocument/2006/relationships/image" Target="../media/image1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22.png"/><Relationship Id="rId4" Type="http://schemas.openxmlformats.org/officeDocument/2006/relationships/image" Target="../media/image29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47.jpe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6.png"/><Relationship Id="rId5" Type="http://schemas.openxmlformats.org/officeDocument/2006/relationships/image" Target="../media/image4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2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29.png"/><Relationship Id="rId9" Type="http://schemas.openxmlformats.org/officeDocument/2006/relationships/image" Target="../media/image3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ctrTitle"/>
          </p:nvPr>
        </p:nvSpPr>
        <p:spPr>
          <a:xfrm>
            <a:off x="1155700" y="647700"/>
            <a:ext cx="13931900" cy="39116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B00"/>
                </a:solidFill>
              </a:defRPr>
            </a:lvl1pPr>
          </a:lstStyle>
          <a:p>
            <a:pPr/>
            <a:r>
              <a:t>Impact Well Beyond Market Share: Synergy Between Standards and Open Source</a:t>
            </a:r>
          </a:p>
        </p:txBody>
      </p:sp>
      <p:sp>
        <p:nvSpPr>
          <p:cNvPr id="145" name="Shape 145"/>
          <p:cNvSpPr/>
          <p:nvPr>
            <p:ph type="subTitle" sz="half" idx="1"/>
          </p:nvPr>
        </p:nvSpPr>
        <p:spPr>
          <a:xfrm>
            <a:off x="1155700" y="5003800"/>
            <a:ext cx="13931900" cy="3454400"/>
          </a:xfrm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t>Dr. Charles Severance</a:t>
            </a:r>
          </a:p>
          <a:p>
            <a:pPr>
              <a:defRPr sz="5100"/>
            </a:pPr>
            <a:r>
              <a:t>University of Michigan School of Information</a:t>
            </a:r>
          </a:p>
          <a:p>
            <a:pPr>
              <a:defRPr sz="5100">
                <a:solidFill>
                  <a:srgbClr val="00F900"/>
                </a:solidFill>
              </a:defRPr>
            </a:pPr>
            <a:r>
              <a:t>www.dr-chuck.com</a:t>
            </a:r>
          </a:p>
          <a:p>
            <a:pPr>
              <a:defRPr sz="4000"/>
            </a:pPr>
          </a:p>
          <a:p>
            <a:pPr>
              <a:defRPr sz="4000">
                <a:solidFill>
                  <a:srgbClr val="FF40FF"/>
                </a:solidFill>
              </a:defRPr>
            </a:pPr>
            <a:r>
              <a:t>Transfer Summit - Oxford, UK - June 25, 2010</a:t>
            </a:r>
          </a:p>
        </p:txBody>
      </p:sp>
      <p:pic>
        <p:nvPicPr>
          <p:cNvPr id="146" name="Untitl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3600" y="266700"/>
            <a:ext cx="6261100" cy="82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1998</a:t>
            </a:r>
          </a:p>
        </p:txBody>
      </p:sp>
      <p:pic>
        <p:nvPicPr>
          <p:cNvPr id="185" name="his40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800" y="139700"/>
            <a:ext cx="11303000" cy="848389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8046370" y="4244752"/>
            <a:ext cx="1842503" cy="1959117"/>
          </a:xfrm>
          <a:prstGeom prst="line">
            <a:avLst/>
          </a:prstGeom>
          <a:ln w="139700">
            <a:solidFill>
              <a:srgbClr val="0433FF"/>
            </a:solidFill>
            <a:miter lim="400000"/>
            <a:head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7" name="Shape 187"/>
          <p:cNvSpPr/>
          <p:nvPr/>
        </p:nvSpPr>
        <p:spPr>
          <a:xfrm>
            <a:off x="10024690" y="5740400"/>
            <a:ext cx="3071987" cy="7239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300">
                <a:solidFill>
                  <a:srgbClr val="0433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1999</a:t>
            </a:r>
          </a:p>
        </p:txBody>
      </p:sp>
      <p:pic>
        <p:nvPicPr>
          <p:cNvPr id="190" name="university-of-michigan_lo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5200" y="2565400"/>
            <a:ext cx="6705600" cy="421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1999</a:t>
            </a:r>
          </a:p>
        </p:txBody>
      </p:sp>
      <p:pic>
        <p:nvPicPr>
          <p:cNvPr id="193" name="syncomat-kunz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5454" y="508000"/>
            <a:ext cx="12065001" cy="7882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1999</a:t>
            </a:r>
          </a:p>
        </p:txBody>
      </p:sp>
      <p:pic>
        <p:nvPicPr>
          <p:cNvPr id="196" name="Snapshot 2009-04-22 11-08-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900" y="635000"/>
            <a:ext cx="7759700" cy="582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napshot 2009-04-22 11-09-0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5500" y="3035300"/>
            <a:ext cx="7696200" cy="570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10473407" y="812800"/>
            <a:ext cx="3749353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Robert Cailliau</a:t>
            </a:r>
          </a:p>
          <a:p>
            <a: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co-Inventor of the </a:t>
            </a:r>
          </a:p>
          <a:p>
            <a: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World-Wide Web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2000</a:t>
            </a:r>
          </a:p>
        </p:txBody>
      </p:sp>
      <p:pic>
        <p:nvPicPr>
          <p:cNvPr id="201" name="Snapshot 2009-04-22 11-10-4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8400" y="723900"/>
            <a:ext cx="10020300" cy="7080316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2394669" y="8216900"/>
            <a:ext cx="1264242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http://www-personal.umich.edu/~csev/csev/projects/cb2k/index.htm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2001</a:t>
            </a:r>
          </a:p>
        </p:txBody>
      </p:sp>
      <p:sp>
        <p:nvSpPr>
          <p:cNvPr id="205" name="Shape 205"/>
          <p:cNvSpPr/>
          <p:nvPr/>
        </p:nvSpPr>
        <p:spPr>
          <a:xfrm>
            <a:off x="2173771" y="3994150"/>
            <a:ext cx="118999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46100">
              <a:defRPr sz="45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Microsoft Exchange + Learning Modules =</a:t>
            </a:r>
          </a:p>
          <a:p>
            <a:pPr algn="ctr" defTabSz="546100">
              <a:defRPr sz="45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 algn="ctr" defTabSz="546100">
              <a:defRPr sz="52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Microsoft Learning Network (MLN)</a:t>
            </a:r>
          </a:p>
        </p:txBody>
      </p:sp>
      <p:pic>
        <p:nvPicPr>
          <p:cNvPr id="206" name="microsoft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4642" y="1964428"/>
            <a:ext cx="3429001" cy="994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napshot 2009-04-22 12-47-1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5500" y="406400"/>
            <a:ext cx="5918200" cy="424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napshot 2009-04-22 12-47-5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64700" y="4797755"/>
            <a:ext cx="6019801" cy="3991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napshot 2009-04-22 12-48-3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19388" y="1750683"/>
            <a:ext cx="5270501" cy="374841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530733" y="64770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2002</a:t>
            </a:r>
          </a:p>
        </p:txBody>
      </p:sp>
      <p:pic>
        <p:nvPicPr>
          <p:cNvPr id="212" name="Ford.g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54400" y="6229635"/>
            <a:ext cx="2895601" cy="1110966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385241" y="7550150"/>
            <a:ext cx="9042401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http://www.autonomy.com/content/Customers/ShowReel/case-studies/Ford.en.html</a:t>
            </a:r>
          </a:p>
        </p:txBody>
      </p:sp>
      <p:sp>
        <p:nvSpPr>
          <p:cNvPr id="214" name="Shape 214"/>
          <p:cNvSpPr/>
          <p:nvPr/>
        </p:nvSpPr>
        <p:spPr>
          <a:xfrm>
            <a:off x="1724195" y="533400"/>
            <a:ext cx="6337977" cy="85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51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Ford Learning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2003</a:t>
            </a:r>
          </a:p>
        </p:txBody>
      </p:sp>
      <p:pic>
        <p:nvPicPr>
          <p:cNvPr id="217" name="ocw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1320289"/>
            <a:ext cx="8978900" cy="1321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napshot 2009-04-22 12-59-4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2900" y="3543300"/>
            <a:ext cx="6197600" cy="497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napshot 2009-04-22 13-01-0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5200" y="3959659"/>
            <a:ext cx="5765800" cy="4396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2003</a:t>
            </a:r>
          </a:p>
        </p:txBody>
      </p:sp>
      <p:pic>
        <p:nvPicPr>
          <p:cNvPr id="222" name="chef_pag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6400" y="520700"/>
            <a:ext cx="10566400" cy="8097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napshot 2009-04-22 13-11-2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700" y="1257300"/>
            <a:ext cx="2540000" cy="2072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0"/>
            <a:ext cx="12886268" cy="966470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2740533" y="876300"/>
            <a:ext cx="10769601" cy="102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6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A Quest...</a:t>
            </a:r>
          </a:p>
        </p:txBody>
      </p:sp>
      <p:sp>
        <p:nvSpPr>
          <p:cNvPr id="149" name="Shape 149"/>
          <p:cNvSpPr/>
          <p:nvPr/>
        </p:nvSpPr>
        <p:spPr>
          <a:xfrm>
            <a:off x="1295400" y="2311400"/>
            <a:ext cx="136652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58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Fighting to empower teachers and learners to have a wide range of tools and technologies to use in teaching and learning without waiting for a vendor or their campus IT deparement to "get around to it".  In a sense I want an "App Store" for software to support teaching and learning.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2004</a:t>
            </a:r>
          </a:p>
        </p:txBody>
      </p:sp>
      <p:pic>
        <p:nvPicPr>
          <p:cNvPr id="229" name="sakai-logo-big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438" y="800100"/>
            <a:ext cx="4317400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hiroyukiSa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500" y="2270125"/>
            <a:ext cx="7912101" cy="593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2004</a:t>
            </a:r>
          </a:p>
        </p:txBody>
      </p:sp>
      <p:pic>
        <p:nvPicPr>
          <p:cNvPr id="233" name="sakai-logo-big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9138" y="850900"/>
            <a:ext cx="4317400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blackboard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7300" y="774700"/>
            <a:ext cx="3128313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s-global-log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7900" y="4184650"/>
            <a:ext cx="1600200" cy="226695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4880288" y="6908800"/>
            <a:ext cx="6490587" cy="69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41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Learning Tools Interoperability</a:t>
            </a:r>
          </a:p>
        </p:txBody>
      </p:sp>
      <p:sp>
        <p:nvSpPr>
          <p:cNvPr id="237" name="Shape 237"/>
          <p:cNvSpPr/>
          <p:nvPr/>
        </p:nvSpPr>
        <p:spPr>
          <a:xfrm>
            <a:off x="6527800" y="1498600"/>
            <a:ext cx="2984500" cy="1231900"/>
          </a:xfrm>
          <a:prstGeom prst="leftRightArrow">
            <a:avLst>
              <a:gd name="adj1" fmla="val 32000"/>
              <a:gd name="adj2" fmla="val 45361"/>
            </a:avLst>
          </a:prstGeom>
          <a:blipFill>
            <a:blip r:embed="rId5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pic>
        <p:nvPicPr>
          <p:cNvPr id="238" name="Coffee_cup-1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381567" y="6858000"/>
            <a:ext cx="2709334" cy="203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2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Class="entr" nodeType="afterEffect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1" dur="2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2"/>
      <p:bldP build="whole" bldLvl="1" animBg="1" rev="0" advAuto="0" spid="237" grpId="1"/>
      <p:bldP build="whole" bldLvl="1" animBg="1" rev="0" advAuto="0" spid="235" grpId="3"/>
      <p:bldP build="whole" bldLvl="1" animBg="1" rev="0" advAuto="0" spid="236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2004</a:t>
            </a:r>
          </a:p>
        </p:txBody>
      </p:sp>
      <p:pic>
        <p:nvPicPr>
          <p:cNvPr id="24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800" y="609600"/>
            <a:ext cx="10566401" cy="792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482600" y="1866900"/>
            <a:ext cx="6337300" cy="4800600"/>
          </a:xfrm>
          <a:prstGeom prst="rect">
            <a:avLst/>
          </a:prstGeom>
        </p:spPr>
        <p:txBody>
          <a:bodyPr/>
          <a:lstStyle/>
          <a:p>
            <a:pPr>
              <a:defRPr sz="6300">
                <a:solidFill>
                  <a:srgbClr val="FF40FF"/>
                </a:solidFill>
              </a:defRPr>
            </a:pPr>
            <a:r>
              <a:t>IMS Tools Interoperability</a:t>
            </a:r>
          </a:p>
          <a:p>
            <a:pPr>
              <a:defRPr sz="6300">
                <a:solidFill>
                  <a:srgbClr val="FF40FF"/>
                </a:solidFill>
              </a:defRPr>
            </a:pPr>
            <a:r>
              <a:t>Demonstrator</a:t>
            </a:r>
          </a:p>
          <a:p>
            <a:pPr>
              <a:defRPr sz="6300">
                <a:solidFill>
                  <a:srgbClr val="FF40FF"/>
                </a:solidFill>
              </a:defRPr>
            </a:pPr>
            <a:r>
              <a:t>Sheffield, UK</a:t>
            </a:r>
          </a:p>
        </p:txBody>
      </p:sp>
      <p:sp>
        <p:nvSpPr>
          <p:cNvPr id="244" name="Shape 244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2005</a:t>
            </a:r>
          </a:p>
        </p:txBody>
      </p:sp>
      <p:pic>
        <p:nvPicPr>
          <p:cNvPr id="245" name="21-06-05_15460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0600" y="1098550"/>
            <a:ext cx="7747000" cy="5810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s-global-lo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67858" y="7340600"/>
            <a:ext cx="1030942" cy="146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200" y="508000"/>
            <a:ext cx="12801600" cy="8132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4866" y="4724400"/>
            <a:ext cx="3522134" cy="264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napshot 2009-02-04 07-55-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812800"/>
            <a:ext cx="14109701" cy="7499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napshot 2009-02-04 07-53-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500" y="5140876"/>
            <a:ext cx="4648200" cy="1094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napshot 2009-02-04 07-54-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9500" y="6197600"/>
            <a:ext cx="4652010" cy="20955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7049864" y="7594600"/>
            <a:ext cx="5237039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433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Dr. Chuck Travel 2004-2006</a:t>
            </a:r>
          </a:p>
        </p:txBody>
      </p:sp>
      <p:pic>
        <p:nvPicPr>
          <p:cNvPr id="255" name="sakaiger-at-tilburg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99600" y="1238250"/>
            <a:ext cx="2861734" cy="214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10006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2006</a:t>
            </a:r>
          </a:p>
        </p:txBody>
      </p:sp>
      <p:pic>
        <p:nvPicPr>
          <p:cNvPr id="258" name="03-05-07_172923_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" y="215900"/>
            <a:ext cx="4080934" cy="306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03-05-07_180531_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0" y="5181600"/>
            <a:ext cx="4305301" cy="3228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04-05-07_131710_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20500" y="304800"/>
            <a:ext cx="3962401" cy="297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04-05-07_111642_0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9700" y="3984625"/>
            <a:ext cx="4559301" cy="3419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03-05-07_201456_01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73800" y="469900"/>
            <a:ext cx="3962401" cy="297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03-05-07_180331_0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03000" y="3889375"/>
            <a:ext cx="4838700" cy="3629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7947533" y="81534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2006</a:t>
            </a:r>
          </a:p>
        </p:txBody>
      </p:sp>
      <p:pic>
        <p:nvPicPr>
          <p:cNvPr id="266" name="sakai-logo-big-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6437" y="1352339"/>
            <a:ext cx="3289301" cy="2051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blackboard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7409" y="1346200"/>
            <a:ext cx="2390504" cy="2057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0" name="Group 270"/>
          <p:cNvGrpSpPr/>
          <p:nvPr/>
        </p:nvGrpSpPr>
        <p:grpSpPr>
          <a:xfrm>
            <a:off x="6019800" y="698500"/>
            <a:ext cx="4902200" cy="1460500"/>
            <a:chOff x="0" y="0"/>
            <a:chExt cx="4902200" cy="1460500"/>
          </a:xfrm>
        </p:grpSpPr>
        <p:sp>
          <p:nvSpPr>
            <p:cNvPr id="268" name="Shape 268"/>
            <p:cNvSpPr/>
            <p:nvPr/>
          </p:nvSpPr>
          <p:spPr>
            <a:xfrm>
              <a:off x="0" y="0"/>
              <a:ext cx="4902200" cy="14605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46100">
                <a:defRPr sz="2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</a:p>
          </p:txBody>
        </p:sp>
        <p:pic>
          <p:nvPicPr>
            <p:cNvPr id="269" name="logo.g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8600" y="63500"/>
              <a:ext cx="4445000" cy="1333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1" name="05-12-06_205834_0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55400" y="5191125"/>
            <a:ext cx="4457700" cy="3343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06-12-06_100405_01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6000" y="5191125"/>
            <a:ext cx="4457700" cy="3343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06-12-06_160120_01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35700" y="2616200"/>
            <a:ext cx="4457700" cy="334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2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8200" y="2209800"/>
            <a:ext cx="4667250" cy="560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2007</a:t>
            </a:r>
          </a:p>
        </p:txBody>
      </p:sp>
      <p:pic>
        <p:nvPicPr>
          <p:cNvPr id="277" name="Snapshot 2009-04-23 10-21-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500" y="1562100"/>
            <a:ext cx="6642100" cy="354330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>
            <a:off x="3199965" y="5486400"/>
            <a:ext cx="2395837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Cat Herding</a:t>
            </a:r>
          </a:p>
        </p:txBody>
      </p:sp>
      <p:sp>
        <p:nvSpPr>
          <p:cNvPr id="279" name="Shape 279"/>
          <p:cNvSpPr/>
          <p:nvPr/>
        </p:nvSpPr>
        <p:spPr>
          <a:xfrm>
            <a:off x="11121256" y="8204200"/>
            <a:ext cx="1870324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Ant Farm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xfrm>
            <a:off x="1155700" y="241300"/>
            <a:ext cx="13931900" cy="190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Self-Service Exit Interview</a:t>
            </a:r>
          </a:p>
        </p:txBody>
      </p:sp>
      <p:pic>
        <p:nvPicPr>
          <p:cNvPr id="282" name="600px-Yes_check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2095500"/>
            <a:ext cx="1079500" cy="107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2400386" y="2470150"/>
            <a:ext cx="13716001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46100">
              <a:defRPr sz="4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Bring enterprise-level open source LMS into the Market</a:t>
            </a:r>
          </a:p>
          <a:p>
            <a:pPr defTabSz="546100">
              <a:defRPr sz="4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 defTabSz="546100">
              <a:defRPr sz="4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Collect bright worldwide developer community and achieve sufficient adoption for sustainability</a:t>
            </a:r>
          </a:p>
          <a:p>
            <a:pPr defTabSz="546100">
              <a:defRPr sz="4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 defTabSz="546100">
              <a:defRPr sz="4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Enable the rapid creation of new tools</a:t>
            </a:r>
          </a:p>
          <a:p>
            <a:pPr defTabSz="546100">
              <a:defRPr sz="4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 defTabSz="546100">
              <a:defRPr sz="4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Create a "Learning Tool App Store"</a:t>
            </a:r>
          </a:p>
          <a:p>
            <a:pPr defTabSz="546100">
              <a:defRPr sz="4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</a:p>
          <a:p>
            <a:pPr defTabSz="546100">
              <a:defRPr sz="43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Empower teachers to write, share and use lots of tools</a:t>
            </a:r>
          </a:p>
        </p:txBody>
      </p:sp>
      <p:pic>
        <p:nvPicPr>
          <p:cNvPr id="284" name="600px-Yes_check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3556000"/>
            <a:ext cx="1079500" cy="107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1372595" y="7874000"/>
            <a:ext cx="79758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6300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X</a:t>
            </a:r>
          </a:p>
        </p:txBody>
      </p:sp>
      <p:pic>
        <p:nvPicPr>
          <p:cNvPr id="286" name="sakai_lo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43000" y="647700"/>
            <a:ext cx="1905000" cy="109220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hape 287"/>
          <p:cNvSpPr/>
          <p:nvPr/>
        </p:nvSpPr>
        <p:spPr>
          <a:xfrm>
            <a:off x="1371600" y="6692900"/>
            <a:ext cx="79758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6300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88" name="Shape 288"/>
          <p:cNvSpPr/>
          <p:nvPr/>
        </p:nvSpPr>
        <p:spPr>
          <a:xfrm>
            <a:off x="1371600" y="5384800"/>
            <a:ext cx="79758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6300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89" name="Shape 289"/>
          <p:cNvSpPr/>
          <p:nvPr/>
        </p:nvSpPr>
        <p:spPr>
          <a:xfrm>
            <a:off x="14780133" y="61214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2007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1"/>
      <p:bldP build="whole" bldLvl="1" animBg="1" rev="0" advAuto="0" spid="288" grpId="3"/>
      <p:bldP build="whole" bldLvl="1" animBg="1" rev="0" advAuto="0" spid="287" grpId="4"/>
      <p:bldP build="whole" bldLvl="1" animBg="1" rev="0" advAuto="0" spid="285" grpId="5"/>
      <p:bldP build="whole" bldLvl="1" animBg="1" rev="0" advAuto="0" spid="284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deltainitiative-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39700"/>
            <a:ext cx="11950700" cy="886796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2781300" y="317500"/>
            <a:ext cx="552450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3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8204200" y="317500"/>
            <a:ext cx="233680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3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154" name="Shape 154"/>
          <p:cNvSpPr/>
          <p:nvPr/>
        </p:nvSpPr>
        <p:spPr>
          <a:xfrm flipH="1">
            <a:off x="10528300" y="317500"/>
            <a:ext cx="2692400" cy="1270000"/>
          </a:xfrm>
          <a:prstGeom prst="rightArrow">
            <a:avLst>
              <a:gd name="adj1" fmla="val 32000"/>
              <a:gd name="adj2" fmla="val 44000"/>
            </a:avLst>
          </a:prstGeom>
          <a:blipFill>
            <a:blip r:embed="rId3"/>
          </a:blipFill>
          <a:ln w="254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</a:p>
        </p:txBody>
      </p:sp>
      <p:sp>
        <p:nvSpPr>
          <p:cNvPr id="155" name="Shape 155"/>
          <p:cNvSpPr/>
          <p:nvPr/>
        </p:nvSpPr>
        <p:spPr>
          <a:xfrm flipH="1">
            <a:off x="8234265" y="163285"/>
            <a:ext cx="1" cy="8467533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6" name="Shape 156"/>
          <p:cNvSpPr/>
          <p:nvPr/>
        </p:nvSpPr>
        <p:spPr>
          <a:xfrm flipH="1">
            <a:off x="10541000" y="165100"/>
            <a:ext cx="1" cy="8467532"/>
          </a:xfrm>
          <a:prstGeom prst="line">
            <a:avLst/>
          </a:prstGeom>
          <a:ln w="25400">
            <a:solidFill>
              <a:srgbClr val="0433FF"/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12626054" y="4629150"/>
            <a:ext cx="2542859" cy="309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51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Teach</a:t>
            </a:r>
          </a:p>
          <a:p>
            <a:pPr algn="ctr" defTabSz="546100">
              <a:defRPr sz="51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Relax</a:t>
            </a:r>
          </a:p>
          <a:p>
            <a:pPr algn="ctr" defTabSz="546100">
              <a:defRPr sz="51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Reflect</a:t>
            </a:r>
          </a:p>
          <a:p>
            <a:pPr algn="ctr" defTabSz="546100">
              <a:defRPr sz="51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Recharge</a:t>
            </a:r>
          </a:p>
        </p:txBody>
      </p:sp>
      <p:pic>
        <p:nvPicPr>
          <p:cNvPr id="292" name="IMG_017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4400" y="465666"/>
            <a:ext cx="2260600" cy="301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G_017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500" y="2527300"/>
            <a:ext cx="3276600" cy="2457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G_017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7400" y="4648200"/>
            <a:ext cx="2933700" cy="391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G_022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7100" y="546100"/>
            <a:ext cx="2686050" cy="358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G_0248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38600" y="6194425"/>
            <a:ext cx="3441701" cy="2581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G_0279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23700" y="568325"/>
            <a:ext cx="3289300" cy="2466975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10641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2007</a:t>
            </a:r>
          </a:p>
        </p:txBody>
      </p:sp>
      <p:pic>
        <p:nvPicPr>
          <p:cNvPr id="299" name="01 Mother Joy.mov"/>
          <p:cNvPicPr>
            <a:picLocks noChangeAspect="0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460500" y="5651500"/>
            <a:ext cx="673100" cy="67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293333" fill="hold"/>
                                        <p:tgtEl>
                                          <p:spTgt spid="2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4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299"/>
                </p:tgtEl>
              </p:cMediaNode>
            </p:audio>
          </p:childTnLst>
        </p:cTn>
      </p:par>
    </p:tnLst>
    <p:bldLst>
      <p:bldP build="whole" bldLvl="1" animBg="1" rev="0" advAuto="0" spid="291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walled_garde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6924" y="2971800"/>
            <a:ext cx="5729435" cy="4292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2007</a:t>
            </a:r>
          </a:p>
        </p:txBody>
      </p:sp>
      <p:pic>
        <p:nvPicPr>
          <p:cNvPr id="303" name="ctools-hierarchy-breadcrumb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876300"/>
            <a:ext cx="8953500" cy="53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03-05-07_180531_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5000" y="4648200"/>
            <a:ext cx="4305301" cy="3228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escapehatch259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8200" y="1701800"/>
            <a:ext cx="4419600" cy="572770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s-global-lo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0" y="3435350"/>
            <a:ext cx="1600200" cy="226695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10219097" y="7086600"/>
            <a:ext cx="2759373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53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Standards</a:t>
            </a:r>
          </a:p>
        </p:txBody>
      </p:sp>
      <p:sp>
        <p:nvSpPr>
          <p:cNvPr id="311" name="Shape 311"/>
          <p:cNvSpPr/>
          <p:nvPr/>
        </p:nvSpPr>
        <p:spPr>
          <a:xfrm>
            <a:off x="2131404" y="1295400"/>
            <a:ext cx="3449564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53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Commercial</a:t>
            </a:r>
          </a:p>
        </p:txBody>
      </p:sp>
      <p:sp>
        <p:nvSpPr>
          <p:cNvPr id="312" name="Shape 312"/>
          <p:cNvSpPr/>
          <p:nvPr/>
        </p:nvSpPr>
        <p:spPr>
          <a:xfrm>
            <a:off x="3172389" y="6591300"/>
            <a:ext cx="3734185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53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Open Source</a:t>
            </a:r>
          </a:p>
        </p:txBody>
      </p:sp>
      <p:sp>
        <p:nvSpPr>
          <p:cNvPr id="313" name="Shape 313"/>
          <p:cNvSpPr/>
          <p:nvPr/>
        </p:nvSpPr>
        <p:spPr>
          <a:xfrm>
            <a:off x="10740345" y="5600700"/>
            <a:ext cx="1278094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53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LMS</a:t>
            </a:r>
          </a:p>
        </p:txBody>
      </p:sp>
      <p:sp>
        <p:nvSpPr>
          <p:cNvPr id="314" name="Shape 314"/>
          <p:cNvSpPr/>
          <p:nvPr/>
        </p:nvSpPr>
        <p:spPr>
          <a:xfrm>
            <a:off x="11574273" y="4127500"/>
            <a:ext cx="2869147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53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Publishers</a:t>
            </a:r>
          </a:p>
        </p:txBody>
      </p:sp>
      <p:sp>
        <p:nvSpPr>
          <p:cNvPr id="315" name="Shape 315"/>
          <p:cNvSpPr/>
          <p:nvPr/>
        </p:nvSpPr>
        <p:spPr>
          <a:xfrm>
            <a:off x="6330453" y="8420100"/>
            <a:ext cx="360246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www.imsglobal.org</a:t>
            </a:r>
          </a:p>
        </p:txBody>
      </p:sp>
      <p:sp>
        <p:nvSpPr>
          <p:cNvPr id="316" name="Shape 316"/>
          <p:cNvSpPr/>
          <p:nvPr/>
        </p:nvSpPr>
        <p:spPr>
          <a:xfrm>
            <a:off x="2039835" y="4159250"/>
            <a:ext cx="2265493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41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Common</a:t>
            </a:r>
          </a:p>
          <a:p>
            <a:pPr algn="ctr" defTabSz="546100">
              <a:defRPr sz="41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Cartridge</a:t>
            </a:r>
          </a:p>
        </p:txBody>
      </p:sp>
      <p:sp>
        <p:nvSpPr>
          <p:cNvPr id="317" name="Shape 317"/>
          <p:cNvSpPr/>
          <p:nvPr/>
        </p:nvSpPr>
        <p:spPr>
          <a:xfrm>
            <a:off x="7287691" y="952500"/>
            <a:ext cx="3350624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41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Tools</a:t>
            </a:r>
          </a:p>
          <a:p>
            <a:pPr algn="ctr" defTabSz="546100">
              <a:defRPr sz="41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Interoperability</a:t>
            </a:r>
          </a:p>
        </p:txBody>
      </p:sp>
      <p:sp>
        <p:nvSpPr>
          <p:cNvPr id="318" name="Shape 318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2008</a:t>
            </a:r>
          </a:p>
        </p:txBody>
      </p:sp>
      <p:pic>
        <p:nvPicPr>
          <p:cNvPr id="319" name="csev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42800" y="508000"/>
            <a:ext cx="2617483" cy="334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600" y="-12700"/>
            <a:ext cx="12230100" cy="9172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B00"/>
                </a:solidFill>
              </a:defRPr>
            </a:pPr>
            <a:r>
              <a:t>IMS Learning Tools Interoperability</a:t>
            </a:r>
          </a:p>
          <a:p>
            <a:pPr>
              <a:defRPr>
                <a:solidFill>
                  <a:srgbClr val="FFFB00"/>
                </a:solidFill>
              </a:defRPr>
            </a:pPr>
            <a:r>
              <a:t>An Evangelist Chess Game</a:t>
            </a:r>
          </a:p>
        </p:txBody>
      </p:sp>
      <p:sp>
        <p:nvSpPr>
          <p:cNvPr id="324" name="Shape 32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5" name="w-bish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3300" y="65786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w-knigh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2100" y="65786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w-quee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70900" y="65786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w-roo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99700" y="6578600"/>
            <a:ext cx="1143000" cy="114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deltainitiative-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39700"/>
            <a:ext cx="11950700" cy="8867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Learning Tools Interoperability</a:t>
            </a:r>
          </a:p>
        </p:txBody>
      </p:sp>
      <p:sp>
        <p:nvSpPr>
          <p:cNvPr id="333" name="Shape 3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41400"/>
            <a:r>
              <a:t>Wimba and Microsoft were leading the Learning Tools Interoperability Working Group</a:t>
            </a:r>
          </a:p>
          <a:p>
            <a:pPr marL="1041400"/>
            <a:r>
              <a:t>The specification was well along - closely mirrored Wimba's cross-LMS integration approach</a:t>
            </a:r>
          </a:p>
          <a:p>
            <a:pPr marL="1041400"/>
            <a:r>
              <a:t>Wimba had hired a staff member who built a reference implementation of the draft specification</a:t>
            </a:r>
          </a:p>
          <a:p>
            <a:pPr marL="1041400"/>
            <a:r>
              <a:t>I was planning a Google Summer of Code Effort to implement the specification in Sakai (both code and PR)</a:t>
            </a:r>
          </a:p>
        </p:txBody>
      </p:sp>
      <p:sp>
        <p:nvSpPr>
          <p:cNvPr id="334" name="Shape 334"/>
          <p:cNvSpPr/>
          <p:nvPr/>
        </p:nvSpPr>
        <p:spPr>
          <a:xfrm>
            <a:off x="200533" y="8496300"/>
            <a:ext cx="34798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February 2008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Blackboard and Pearson</a:t>
            </a:r>
          </a:p>
        </p:txBody>
      </p:sp>
      <p:sp>
        <p:nvSpPr>
          <p:cNvPr id="337" name="Shape 3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41400"/>
            <a:r>
              <a:t>Blackboard approached us and offered us the IP for their upcoming "Proxy Tool" which was to be part of the Blackboard 9 release</a:t>
            </a:r>
          </a:p>
          <a:p>
            <a:pPr marL="1041400"/>
            <a:r>
              <a:t>It was more robust than the Wimba approach and lining up with the market leader (and Wimba's largest partner) seemed wise</a:t>
            </a:r>
          </a:p>
          <a:p>
            <a:pPr marL="1041400"/>
            <a:r>
              <a:t>The staff person from Wimba nearly quit and Wimba slowly reduced its leadership and suport - Blackboard and Pearson took over the working group</a:t>
            </a:r>
          </a:p>
          <a:p>
            <a:pPr marL="1041400"/>
            <a:r>
              <a:t>From a maturity perspective, it was "back to the drawing board"</a:t>
            </a:r>
          </a:p>
        </p:txBody>
      </p:sp>
      <p:sp>
        <p:nvSpPr>
          <p:cNvPr id="338" name="Shape 338"/>
          <p:cNvSpPr/>
          <p:nvPr/>
        </p:nvSpPr>
        <p:spPr>
          <a:xfrm>
            <a:off x="124333" y="8369300"/>
            <a:ext cx="34798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March 2008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xfrm>
            <a:off x="1155700" y="241300"/>
            <a:ext cx="8178800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Enter "Simple LTI"</a:t>
            </a:r>
          </a:p>
        </p:txBody>
      </p:sp>
      <p:sp>
        <p:nvSpPr>
          <p:cNvPr id="341" name="Shape 3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41400"/>
            <a:r>
              <a:t>I had a Google Summer of Code in-flight for Sakai and Moodle</a:t>
            </a:r>
          </a:p>
          <a:p>
            <a:pPr marL="1041400"/>
            <a:r>
              <a:t>So I invented a non-specification that was a bit of Wimba and a bit of Blackboard - I called it </a:t>
            </a:r>
            <a:r>
              <a:rPr>
                <a:solidFill>
                  <a:srgbClr val="FF40FF"/>
                </a:solidFill>
              </a:rPr>
              <a:t>Simple LTI</a:t>
            </a:r>
            <a:r>
              <a:t> and promised it would be "temp"</a:t>
            </a:r>
          </a:p>
          <a:p>
            <a:pPr marL="1041400"/>
            <a:r>
              <a:t>Marc Alier (Moodle committer) made the "Dinosaur Video"</a:t>
            </a:r>
          </a:p>
          <a:p>
            <a:pPr lvl="1" marL="1333500"/>
            <a:r>
              <a:t>http://www.vimeo.com/7825070</a:t>
            </a:r>
          </a:p>
        </p:txBody>
      </p:sp>
      <p:sp>
        <p:nvSpPr>
          <p:cNvPr id="342" name="Shape 342"/>
          <p:cNvSpPr/>
          <p:nvPr/>
        </p:nvSpPr>
        <p:spPr>
          <a:xfrm>
            <a:off x="124333" y="8369300"/>
            <a:ext cx="46609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March 2008 - July 2008</a:t>
            </a:r>
          </a:p>
        </p:txBody>
      </p:sp>
      <p:pic>
        <p:nvPicPr>
          <p:cNvPr id="343" name="Untitl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33353" y="241300"/>
            <a:ext cx="5589247" cy="309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1996</a:t>
            </a:r>
          </a:p>
        </p:txBody>
      </p:sp>
      <p:pic>
        <p:nvPicPr>
          <p:cNvPr id="159" name="IMG_067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300" y="1213046"/>
            <a:ext cx="4813300" cy="6229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hpc2-oreill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3100" y="990600"/>
            <a:ext cx="3696338" cy="481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napshot 2009-04-22 10-26-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3100" y="6108700"/>
            <a:ext cx="8615835" cy="273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Convex_3800_System_s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63300" y="1663700"/>
            <a:ext cx="4445000" cy="347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deltainitiative-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39700"/>
            <a:ext cx="11950700" cy="8867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b-pa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88700" y="13589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b-pa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88700" y="2133600"/>
            <a:ext cx="762001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Educause 2008</a:t>
            </a:r>
          </a:p>
        </p:txBody>
      </p:sp>
      <p:sp>
        <p:nvSpPr>
          <p:cNvPr id="350" name="Shape 3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41400"/>
            <a:r>
              <a:t>Microsoft put up funds to build an open-source reference implementation of IMS Common Cartridge and Simple LTI</a:t>
            </a:r>
          </a:p>
          <a:p>
            <a:pPr lvl="1" marL="1333500"/>
            <a:r>
              <a:t>www.mirlearn.com</a:t>
            </a:r>
          </a:p>
          <a:p>
            <a:pPr marL="1041400"/>
            <a:r>
              <a:t>IMS Common Cartridge + Simple LTI Demonstration at Educause</a:t>
            </a:r>
          </a:p>
          <a:p>
            <a:pPr lvl="1" marL="1333500"/>
            <a:r>
              <a:t>LMS: "Microsoft" and Angel</a:t>
            </a:r>
          </a:p>
          <a:p>
            <a:pPr lvl="1" marL="1333500"/>
            <a:r>
              <a:t>Content: Pearson and McGraw-Hill</a:t>
            </a:r>
          </a:p>
        </p:txBody>
      </p:sp>
      <p:sp>
        <p:nvSpPr>
          <p:cNvPr id="351" name="Shape 351"/>
          <p:cNvSpPr/>
          <p:nvPr/>
        </p:nvSpPr>
        <p:spPr>
          <a:xfrm>
            <a:off x="124333" y="8369300"/>
            <a:ext cx="46609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November 2008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deltainitiative-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39700"/>
            <a:ext cx="11950700" cy="8867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b-pa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14100" y="14351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b-pa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14100" y="20955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w-kn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33100" y="40894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w-kn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8900" y="6604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w-kn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6300" y="660400"/>
            <a:ext cx="762001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8" grpId="3"/>
      <p:bldP build="whole" bldLvl="1" animBg="1" rev="0" advAuto="0" spid="356" grpId="1"/>
      <p:bldP build="whole" bldLvl="1" animBg="1" rev="0" advAuto="0" spid="357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Basic LTI is "Almost Ready"</a:t>
            </a:r>
          </a:p>
        </p:txBody>
      </p:sp>
      <p:sp>
        <p:nvSpPr>
          <p:cNvPr id="361" name="Shape 3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41400"/>
            <a:r>
              <a:t>Learning Tools Interoperability had progressed nicely under the leadership of Blackboard and Pearson</a:t>
            </a:r>
          </a:p>
          <a:p>
            <a:pPr marL="1041400"/>
            <a:r>
              <a:t>We decided to build "Basic LTI" which has the scope of Simple LTI but perfectly aligned with LTI</a:t>
            </a:r>
          </a:p>
          <a:p>
            <a:pPr marL="1041400"/>
            <a:r>
              <a:t>IMS funds a reference implementation of Basic LTI in Java and PHP</a:t>
            </a:r>
          </a:p>
          <a:p>
            <a:pPr marL="1041400"/>
            <a:r>
              <a:t>Work on Sakai support for Basic LTI begins using the reference implementation - In production at UMich January 2009</a:t>
            </a:r>
          </a:p>
        </p:txBody>
      </p:sp>
      <p:sp>
        <p:nvSpPr>
          <p:cNvPr id="362" name="Shape 362"/>
          <p:cNvSpPr/>
          <p:nvPr/>
        </p:nvSpPr>
        <p:spPr>
          <a:xfrm>
            <a:off x="124333" y="8369300"/>
            <a:ext cx="46609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December 2008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Summer Fun 2009</a:t>
            </a:r>
          </a:p>
        </p:txBody>
      </p:sp>
      <p:sp>
        <p:nvSpPr>
          <p:cNvPr id="365" name="Shape 3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41400"/>
            <a:r>
              <a:t>Blackboard purchases Angel May 2009</a:t>
            </a:r>
          </a:p>
          <a:p>
            <a:pPr marL="1041400"/>
            <a:r>
              <a:t>Steven Vickers, of Edinubrgh builds open source Basic LTI Building Block for Blackboard and PowerLink forWebCT - with assistance and support from Blacboard</a:t>
            </a:r>
          </a:p>
          <a:p>
            <a:pPr marL="1041400"/>
            <a:r>
              <a:t>Work begins on a Moodle 1.9 module for Basic LTI</a:t>
            </a:r>
          </a:p>
        </p:txBody>
      </p:sp>
      <p:sp>
        <p:nvSpPr>
          <p:cNvPr id="366" name="Shape 366"/>
          <p:cNvSpPr/>
          <p:nvPr/>
        </p:nvSpPr>
        <p:spPr>
          <a:xfrm>
            <a:off x="124333" y="8369300"/>
            <a:ext cx="46609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June 2009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deltainitiative-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39700"/>
            <a:ext cx="11950700" cy="8867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b-pa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14100" y="14351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b-pa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14100" y="20955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w-kn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33100" y="40894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w-kn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8900" y="6604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w-knigh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6300" y="6604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b-bisho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83900" y="49657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b-bisho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400" y="62230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b-knigh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14100" y="14351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b-knigh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14100" y="2095500"/>
            <a:ext cx="762001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22" dur="2500" fill="hold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8" dur="2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2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9" grpId="2"/>
      <p:bldP build="whole" bldLvl="1" animBg="1" rev="0" advAuto="0" spid="374" grpId="6"/>
      <p:bldP build="whole" bldLvl="1" animBg="1" rev="0" advAuto="0" spid="376" grpId="1"/>
      <p:bldP build="whole" bldLvl="1" animBg="1" rev="0" advAuto="0" spid="375" grpId="7"/>
      <p:bldP build="whole" bldLvl="1" animBg="1" rev="0" advAuto="0" spid="371" grpId="5"/>
      <p:bldP build="whole" bldLvl="1" animBg="1" rev="0" advAuto="0" spid="377" grpId="3"/>
      <p:bldP build="whole" bldLvl="1" animBg="1" rev="0" advAuto="0" spid="370" grpId="4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Educause 2009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41400"/>
            <a:r>
              <a:t>We have working Basic LTI for Sakai, Blackboard, and WebCT and do a number of demos including one at the Blackboard booth. </a:t>
            </a:r>
          </a:p>
          <a:p>
            <a:pPr marL="1041400"/>
            <a:r>
              <a:t>Desire2Learn ships Basic LTI in their 8.4.2 release as a patch and issues a press release</a:t>
            </a:r>
          </a:p>
        </p:txBody>
      </p:sp>
      <p:sp>
        <p:nvSpPr>
          <p:cNvPr id="381" name="Shape 381"/>
          <p:cNvSpPr/>
          <p:nvPr/>
        </p:nvSpPr>
        <p:spPr>
          <a:xfrm>
            <a:off x="124333" y="8369300"/>
            <a:ext cx="46609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October 2009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deltainitiative-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39700"/>
            <a:ext cx="11950700" cy="8867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w-knigh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8900" y="6604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w-knigh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6300" y="6604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b-bisho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49657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b-bisho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74400" y="62230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b-knigh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14100" y="14351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w-quee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83900" y="32004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b-knigh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14100" y="2070100"/>
            <a:ext cx="762001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Closing In...</a:t>
            </a:r>
          </a:p>
        </p:txBody>
      </p:sp>
      <p:sp>
        <p:nvSpPr>
          <p:cNvPr id="393" name="Shape 3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41400"/>
            <a:r>
              <a:t>The LTI  Working Group put the finishing touches on the Basic LTI specification and starts "Internal Draft Review" for all IMS Members</a:t>
            </a:r>
          </a:p>
          <a:p>
            <a:pPr marL="1041400"/>
            <a:r>
              <a:t>IMS funds the develoment of a Basic LTI certification test</a:t>
            </a:r>
          </a:p>
          <a:p>
            <a:pPr marL="1041400"/>
            <a:r>
              <a:t>Moodle 2.0 agrees to include Basic LTI out of the box</a:t>
            </a:r>
          </a:p>
          <a:p>
            <a:pPr marL="1041400"/>
            <a:r>
              <a:t>I visit Zurich and build a Basic LTI tool and contribute it to OLAT</a:t>
            </a:r>
          </a:p>
          <a:p>
            <a:pPr marL="1041400"/>
            <a:r>
              <a:t>Penn State University Starts work on open source Angel Nugget</a:t>
            </a:r>
          </a:p>
        </p:txBody>
      </p:sp>
      <p:sp>
        <p:nvSpPr>
          <p:cNvPr id="394" name="Shape 394"/>
          <p:cNvSpPr/>
          <p:nvPr/>
        </p:nvSpPr>
        <p:spPr>
          <a:xfrm>
            <a:off x="124333" y="8369300"/>
            <a:ext cx="46609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March 2010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deltainitiative-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39700"/>
            <a:ext cx="11950700" cy="8867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w-knigh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8900" y="6604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w-knigh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6300" y="6604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b-bisho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3900" y="49657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b-bisho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74400" y="62230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b-knigh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14100" y="14351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w-quee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83900" y="32004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b-knigh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14100" y="20701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olat_logo2_12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242800" y="6832600"/>
            <a:ext cx="1625600" cy="162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b-knigh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74400" y="72644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b-pawn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074400" y="4191000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b-queen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214100" y="2070100"/>
            <a:ext cx="762001" cy="76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2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6" grpId="4"/>
      <p:bldP build="whole" bldLvl="1" animBg="1" rev="0" advAuto="0" spid="405" grpId="3"/>
      <p:bldP build="whole" bldLvl="1" animBg="1" rev="0" advAuto="0" spid="403" grpId="2"/>
      <p:bldP build="whole" bldLvl="1" animBg="1" rev="0" advAuto="0" spid="40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napshot 2009-04-22 20-19-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3800" y="419100"/>
            <a:ext cx="13042901" cy="831066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1996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0" y="0"/>
            <a:ext cx="12166600" cy="9124950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Shape 410"/>
          <p:cNvSpPr/>
          <p:nvPr/>
        </p:nvSpPr>
        <p:spPr>
          <a:xfrm>
            <a:off x="124333" y="8369300"/>
            <a:ext cx="23495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May 2010</a:t>
            </a:r>
          </a:p>
        </p:txBody>
      </p:sp>
      <p:pic>
        <p:nvPicPr>
          <p:cNvPr id="411" name="b-bisho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71100" y="26797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b-bisho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61600" y="32131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w-quee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04500" y="38735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w-quee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61600" y="45339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w-roo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97700" y="50800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w-roo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78900" y="57150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b-knigh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48300" y="62484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b-knigh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59400" y="7454900"/>
            <a:ext cx="571500" cy="57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b-knigh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75300" y="68453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title"/>
          </p:nvPr>
        </p:nvSpPr>
        <p:spPr>
          <a:xfrm>
            <a:off x="1155700" y="241300"/>
            <a:ext cx="9740900" cy="2298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/>
            <a:r>
              <a:t>What's Next?</a:t>
            </a:r>
          </a:p>
        </p:txBody>
      </p:sp>
      <p:sp>
        <p:nvSpPr>
          <p:cNvPr id="422" name="Shape 422"/>
          <p:cNvSpPr/>
          <p:nvPr>
            <p:ph type="body" sz="half" idx="1"/>
          </p:nvPr>
        </p:nvSpPr>
        <p:spPr>
          <a:xfrm>
            <a:off x="1155700" y="2603500"/>
            <a:ext cx="8902700" cy="5702300"/>
          </a:xfrm>
          <a:prstGeom prst="rect">
            <a:avLst/>
          </a:prstGeom>
        </p:spPr>
        <p:txBody>
          <a:bodyPr/>
          <a:lstStyle/>
          <a:p>
            <a:pPr marL="1041400"/>
            <a:r>
              <a:t>Promote Basic LTI to Tool Writers</a:t>
            </a:r>
          </a:p>
          <a:p>
            <a:pPr lvl="1" marL="1333500"/>
            <a:r>
              <a:t>http://videos.noteflight.com/MoodleBasicLTI.mov</a:t>
            </a:r>
          </a:p>
          <a:p>
            <a:pPr marL="1041400"/>
            <a:r>
              <a:t>Get Moodle 2.0 shipped with Basic LTI</a:t>
            </a:r>
          </a:p>
          <a:p>
            <a:pPr marL="1041400"/>
            <a:r>
              <a:t>Encourage Blackboard to include Basic LTI in a release</a:t>
            </a:r>
          </a:p>
        </p:txBody>
      </p:sp>
      <p:pic>
        <p:nvPicPr>
          <p:cNvPr id="423" name="Untitled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5200" y="1066278"/>
            <a:ext cx="4445001" cy="3035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Untitled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74400" y="5454360"/>
            <a:ext cx="4546600" cy="2953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w-k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6300" y="6197600"/>
            <a:ext cx="1143000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w-k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6300" y="5295900"/>
            <a:ext cx="1143000" cy="114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2740533" y="1524000"/>
            <a:ext cx="10769601" cy="234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51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Enagaging open source, standards, engaging propretary vendors, evanglizing ideas, all are important activities...</a:t>
            </a:r>
          </a:p>
        </p:txBody>
      </p:sp>
      <p:sp>
        <p:nvSpPr>
          <p:cNvPr id="429" name="Shape 429"/>
          <p:cNvSpPr/>
          <p:nvPr/>
        </p:nvSpPr>
        <p:spPr>
          <a:xfrm>
            <a:off x="2476500" y="4787900"/>
            <a:ext cx="11976100" cy="345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58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my long-term goal is to empower teachers and learners as to how they select and use technology to help themselves teach and learn...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9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1800733" y="1498600"/>
            <a:ext cx="12636501" cy="234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46100">
              <a:defRPr sz="51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My technical objective is to make it so that teachers can easily trade software and content between each other (like virtual baseball cards).</a:t>
            </a:r>
          </a:p>
        </p:txBody>
      </p:sp>
      <p:sp>
        <p:nvSpPr>
          <p:cNvPr id="432" name="Shape 432"/>
          <p:cNvSpPr/>
          <p:nvPr/>
        </p:nvSpPr>
        <p:spPr>
          <a:xfrm>
            <a:off x="2133600" y="5181599"/>
            <a:ext cx="11976100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46100">
              <a:defRPr sz="5800">
                <a:solidFill>
                  <a:srgbClr val="FFFB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Regardless</a:t>
            </a:r>
            <a:r>
              <a:t> of what learning management system (or systems) their institution has adopted.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2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ctrTitle"/>
          </p:nvPr>
        </p:nvSpPr>
        <p:spPr>
          <a:xfrm>
            <a:off x="1155700" y="1917700"/>
            <a:ext cx="13931900" cy="1308100"/>
          </a:xfrm>
          <a:prstGeom prst="rect">
            <a:avLst/>
          </a:prstGeom>
        </p:spPr>
        <p:txBody>
          <a:bodyPr/>
          <a:lstStyle>
            <a:lvl1pPr>
              <a:defRPr sz="6400">
                <a:solidFill>
                  <a:srgbClr val="FFFB00"/>
                </a:solidFill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435" name="Shape 435"/>
          <p:cNvSpPr/>
          <p:nvPr>
            <p:ph type="subTitle" sz="half" idx="1"/>
          </p:nvPr>
        </p:nvSpPr>
        <p:spPr>
          <a:xfrm>
            <a:off x="1155700" y="3771900"/>
            <a:ext cx="13931900" cy="3454400"/>
          </a:xfrm>
          <a:prstGeom prst="rect">
            <a:avLst/>
          </a:prstGeom>
        </p:spPr>
        <p:txBody>
          <a:bodyPr/>
          <a:lstStyle/>
          <a:p>
            <a:pPr>
              <a:defRPr sz="5100"/>
            </a:pPr>
            <a:r>
              <a:t>Dr. Charles Severance</a:t>
            </a:r>
          </a:p>
          <a:p>
            <a:pPr>
              <a:defRPr sz="5100"/>
            </a:pPr>
            <a:r>
              <a:t>University of Michigan School of Information</a:t>
            </a:r>
          </a:p>
          <a:p>
            <a:pPr>
              <a:defRPr sz="5100">
                <a:solidFill>
                  <a:srgbClr val="00F900"/>
                </a:solidFill>
              </a:defRPr>
            </a:pPr>
            <a:r>
              <a:t>www.dr-chuck.com</a:t>
            </a:r>
          </a:p>
        </p:txBody>
      </p:sp>
      <p:pic>
        <p:nvPicPr>
          <p:cNvPr id="436" name="Untitl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5300" y="7543800"/>
            <a:ext cx="6261100" cy="82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1996</a:t>
            </a:r>
          </a:p>
        </p:txBody>
      </p:sp>
      <p:pic>
        <p:nvPicPr>
          <p:cNvPr id="168" name="internet-tc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889000"/>
            <a:ext cx="7543800" cy="590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napshot 2009-04-22 10-29-0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0400" y="4749800"/>
            <a:ext cx="5308600" cy="356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napshot 2009-04-22 10-34-4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02800" y="647700"/>
            <a:ext cx="5009690" cy="393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Hyperc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76097"/>
            <a:ext cx="9829801" cy="7887744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1996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1997</a:t>
            </a:r>
          </a:p>
        </p:txBody>
      </p:sp>
      <p:sp>
        <p:nvSpPr>
          <p:cNvPr id="176" name="Shape 176"/>
          <p:cNvSpPr/>
          <p:nvPr/>
        </p:nvSpPr>
        <p:spPr>
          <a:xfrm>
            <a:off x="9790648" y="412750"/>
            <a:ext cx="4352871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46100">
              <a:defRPr sz="41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Sync-O-Matic</a:t>
            </a:r>
          </a:p>
          <a:p>
            <a:pPr algn="ctr" defTabSz="546100">
              <a:defRPr sz="41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t>www.syncomat.com</a:t>
            </a:r>
          </a:p>
        </p:txBody>
      </p:sp>
      <p:pic>
        <p:nvPicPr>
          <p:cNvPr id="177" name="Sna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" y="342900"/>
            <a:ext cx="7150101" cy="6190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na-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9100" y="1955800"/>
            <a:ext cx="7848601" cy="6794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645033" y="7848600"/>
            <a:ext cx="1028701" cy="62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6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1998</a:t>
            </a:r>
          </a:p>
        </p:txBody>
      </p:sp>
      <p:sp>
        <p:nvSpPr>
          <p:cNvPr id="181" name="Shape 181"/>
          <p:cNvSpPr/>
          <p:nvPr/>
        </p:nvSpPr>
        <p:spPr>
          <a:xfrm>
            <a:off x="611534" y="476250"/>
            <a:ext cx="15421299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46100">
              <a:defRPr sz="3800">
                <a:solidFill>
                  <a:srgbClr val="00F9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Title: Using Asynchronous, Web-based, Video to Humanize Distance Education </a:t>
            </a:r>
          </a:p>
        </p:txBody>
      </p:sp>
      <p:pic>
        <p:nvPicPr>
          <p:cNvPr id="182" name="Snapshot 2009-04-22 11-10-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5096" y="1663700"/>
            <a:ext cx="7925804" cy="669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